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68" r:id="rId6"/>
    <p:sldId id="293" r:id="rId7"/>
    <p:sldId id="289" r:id="rId8"/>
    <p:sldId id="296" r:id="rId9"/>
    <p:sldId id="292" r:id="rId10"/>
    <p:sldId id="297" r:id="rId11"/>
    <p:sldId id="294" r:id="rId12"/>
    <p:sldId id="295" r:id="rId13"/>
    <p:sldId id="298" r:id="rId14"/>
    <p:sldId id="259" r:id="rId15"/>
    <p:sldId id="285" r:id="rId16"/>
    <p:sldId id="302" r:id="rId17"/>
    <p:sldId id="299" r:id="rId18"/>
    <p:sldId id="300" r:id="rId19"/>
    <p:sldId id="301" r:id="rId20"/>
    <p:sldId id="266" r:id="rId21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6"/>
    <a:srgbClr val="4519FF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6"/>
    <p:restoredTop sz="94343" autoAdjust="0"/>
  </p:normalViewPr>
  <p:slideViewPr>
    <p:cSldViewPr snapToGrid="0" snapToObjects="1">
      <p:cViewPr varScale="1">
        <p:scale>
          <a:sx n="75" d="100"/>
          <a:sy n="75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99095-A2ED-B240-892A-B655D71E5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0694" y="7444106"/>
            <a:ext cx="5318793" cy="17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81" userDrawn="1">
          <p15:clr>
            <a:srgbClr val="FBAE40"/>
          </p15:clr>
        </p15:guide>
        <p15:guide id="2" orient="horz" pos="496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057F3-CADE-6F40-AFD8-BE2814512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1ACD5-C56F-074E-A4DE-DA90D4EB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0679C-D466-4746-9295-80D7F269A0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357448" y="1359168"/>
            <a:ext cx="3476277" cy="11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5" userDrawn="1">
          <p15:clr>
            <a:srgbClr val="FBAE40"/>
          </p15:clr>
        </p15:guide>
        <p15:guide id="2" orient="horz" pos="1453" userDrawn="1">
          <p15:clr>
            <a:srgbClr val="FBAE40"/>
          </p15:clr>
        </p15:guide>
        <p15:guide id="3" pos="9974" userDrawn="1">
          <p15:clr>
            <a:srgbClr val="FBAE40"/>
          </p15:clr>
        </p15:guide>
        <p15:guide id="4" pos="81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8517" y="556764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55F59-8D22-5742-AEEF-0285FD460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9654" y="5251920"/>
            <a:ext cx="3582601" cy="114888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F89174C-E89D-944C-8E8B-1243CEA9F7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BC6140F-E7A1-8945-9875-41D3FB145E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D1ADE47-8BB0-D74C-BDBD-D91AD876F8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799828D-E1D6-FF41-A96A-818810D9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57" userDrawn="1">
          <p15:clr>
            <a:srgbClr val="FBAE40"/>
          </p15:clr>
        </p15:guide>
        <p15:guide id="2" orient="horz" pos="3494" userDrawn="1">
          <p15:clr>
            <a:srgbClr val="FBAE40"/>
          </p15:clr>
        </p15:guide>
        <p15:guide id="3" pos="607" userDrawn="1">
          <p15:clr>
            <a:srgbClr val="FBAE40"/>
          </p15:clr>
        </p15:guide>
        <p15:guide id="4" pos="31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AFD84-076E-7641-9D6D-98FE16134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03" userDrawn="1">
          <p15:clr>
            <a:srgbClr val="FBAE40"/>
          </p15:clr>
        </p15:guide>
        <p15:guide id="2" orient="horz" pos="5762" userDrawn="1">
          <p15:clr>
            <a:srgbClr val="FBAE40"/>
          </p15:clr>
        </p15:guide>
        <p15:guide id="3" pos="9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F3F819-972C-2646-99DF-B82E25368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373D69-C123-D84A-938E-1AEDE6D38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159DEF-1ABD-A247-801C-A8BC4B1610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47431B-9C2C-0B43-8AAB-812E22011F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FC4529-41E5-CA40-9ECA-F13BB102D7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530C1E-7D9B-724D-A97C-629BB5F4F5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ul.ie/referencing-endnote/endnote-online" TargetMode="External"/><Relationship Id="rId2" Type="http://schemas.openxmlformats.org/officeDocument/2006/relationships/hyperlink" Target="mailto:libinfo@ul.ie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hyperlink" Target="https://www.ul.ie/library/supporting-you/consult-librarian" TargetMode="External"/><Relationship Id="rId4" Type="http://schemas.openxmlformats.org/officeDocument/2006/relationships/hyperlink" Target="https://www.ul.ie/library/about/contact-u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help/en_us/ENW/help.htm" TargetMode="External"/><Relationship Id="rId2" Type="http://schemas.openxmlformats.org/officeDocument/2006/relationships/hyperlink" Target="https://youtu.be/DtnwblU5PpQ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yendnoteweb.com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libguides.ul.ie/referencing-endnote/endnote-online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hyperlink" Target="chrome-extension://efaidnbmnnnibpcajpcglclefindmkaj/viewer.html?pdfurl=https%3A%2F%2Flibguides.ul.ie%2Fld.php%3Fcontent_id%3D2999914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l.ie/librar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10" y="5133193"/>
            <a:ext cx="11108381" cy="17271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dirty="0">
                <a:ea typeface="+mj-lt"/>
                <a:cs typeface="+mj-lt"/>
              </a:rPr>
              <a:t>LevUL up </a:t>
            </a:r>
            <a:br>
              <a:rPr lang="en-US" sz="4400" dirty="0">
                <a:ea typeface="+mj-lt"/>
                <a:cs typeface="+mj-lt"/>
              </a:rPr>
            </a:br>
            <a:r>
              <a:rPr lang="en-US" sz="4400" dirty="0">
                <a:ea typeface="+mj-lt"/>
                <a:cs typeface="+mj-lt"/>
              </a:rPr>
              <a:t>UL’s Student Digital Skills Series</a:t>
            </a:r>
            <a:br>
              <a:rPr lang="en-US" sz="4400" dirty="0">
                <a:ea typeface="+mj-lt"/>
                <a:cs typeface="+mj-lt"/>
              </a:rPr>
            </a:br>
            <a:r>
              <a:rPr lang="en-US" sz="4400" dirty="0">
                <a:ea typeface="+mj-lt"/>
                <a:cs typeface="+mj-lt"/>
              </a:rPr>
              <a:t>Using EndNote Online For Your References </a:t>
            </a:r>
            <a:endParaRPr lang="en-US" sz="4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C9C7F-3B10-4160-87CF-AE9E15327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58" y="7661274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1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B517AD0-2DC4-4701-B058-0E808112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223" y="783828"/>
            <a:ext cx="10168128" cy="1179576"/>
          </a:xfrm>
        </p:spPr>
        <p:txBody>
          <a:bodyPr/>
          <a:lstStyle/>
          <a:p>
            <a:r>
              <a:rPr lang="en-IE" sz="6000" dirty="0"/>
              <a:t>Importing References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D8C81A-6252-4058-86A0-B1DCF93CA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535" y="2555347"/>
            <a:ext cx="12380395" cy="570776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Remember to import the EndNote Web format on all sites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Some sites will let you import more than one reference at a time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If the reference doesn’t automatically import, save the reference as a RIS format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Go to your EndNote online &gt; Collect &gt; Import References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File: Choose file &gt; choose your downloads folder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Import Options: Select RefMan RIS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To: Select the folder where you want the reference, or create a new group or leave it in the unfiled folder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GB" sz="2400" dirty="0">
              <a:latin typeface="Helvetica" panose="020B0604020202020204" pitchFamily="34" charset="0"/>
              <a:ea typeface="Tahoma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000" dirty="0">
              <a:latin typeface="Century Gothic" panose="020B0502020202020204" pitchFamily="34" charset="0"/>
              <a:ea typeface="Tahoma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000" dirty="0">
              <a:latin typeface="Century Gothic" panose="020B0502020202020204" pitchFamily="34" charset="0"/>
              <a:ea typeface="Tahom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2D00FA-044F-48FF-A5E5-3F48CA55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8" y="8453784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2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5A24EC9-140D-46C3-88E1-C3E8C8E3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73" y="948164"/>
            <a:ext cx="12160010" cy="1179576"/>
          </a:xfrm>
        </p:spPr>
        <p:txBody>
          <a:bodyPr>
            <a:noAutofit/>
          </a:bodyPr>
          <a:lstStyle/>
          <a:p>
            <a:r>
              <a:rPr lang="en-US" sz="4400" dirty="0"/>
              <a:t>Creating folders to organise your </a:t>
            </a:r>
            <a:br>
              <a:rPr lang="en-US" sz="4400" dirty="0"/>
            </a:br>
            <a:r>
              <a:rPr lang="en-US" sz="4400" dirty="0"/>
              <a:t>EndNote library</a:t>
            </a:r>
            <a:endParaRPr lang="en-IE" sz="4400" dirty="0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AC32D4EA-2BB1-42ED-B2FA-5AD236554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9" b="23500"/>
          <a:stretch/>
        </p:blipFill>
        <p:spPr>
          <a:xfrm>
            <a:off x="9560724" y="2585493"/>
            <a:ext cx="5566318" cy="2837251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180CB59-5C97-480C-8892-1BE0E7FAA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73" y="2971800"/>
            <a:ext cx="8388045" cy="4146148"/>
          </a:xfrm>
        </p:spPr>
        <p:txBody>
          <a:bodyPr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b="0" dirty="0"/>
              <a:t>Create a folder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b="0" dirty="0"/>
              <a:t>Select Organise from the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b="0" dirty="0"/>
              <a:t>Select Manage my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b="0" dirty="0"/>
              <a:t>Click on New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b="0" dirty="0"/>
              <a:t>Name the group and click 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b="0" dirty="0"/>
              <a:t>It will now be visible in the My References tab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D32D0-CE9B-4E61-9395-E75D122AB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58" y="8457327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5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033" y="3824129"/>
            <a:ext cx="10271558" cy="738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1219342"/>
            <a:endParaRPr lang="en-US" sz="2000" dirty="0">
              <a:solidFill>
                <a:srgbClr val="005336"/>
              </a:solidFill>
              <a:latin typeface="Helvetica" pitchFamily="2" charset="0"/>
            </a:endParaRP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0DDC585-1EB5-48C3-8886-EF08E74CE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70" y="1762455"/>
            <a:ext cx="5876925" cy="53721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849DE59-BED6-4471-AA01-085392AE0C0B}"/>
              </a:ext>
            </a:extLst>
          </p:cNvPr>
          <p:cNvSpPr txBox="1">
            <a:spLocks/>
          </p:cNvSpPr>
          <p:nvPr/>
        </p:nvSpPr>
        <p:spPr>
          <a:xfrm>
            <a:off x="9156671" y="2508684"/>
            <a:ext cx="4023360" cy="387964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IE" sz="2800" dirty="0">
                <a:latin typeface="Helvetica" panose="020B0604020202020204" pitchFamily="34" charset="0"/>
                <a:cs typeface="Helvetica" panose="020B0604020202020204" pitchFamily="34" charset="0"/>
              </a:rPr>
              <a:t>To download the </a:t>
            </a:r>
            <a:br>
              <a:rPr lang="en-IE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IE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Cite While You Write </a:t>
            </a:r>
            <a:r>
              <a:rPr lang="en-IE" sz="2800" dirty="0">
                <a:latin typeface="Helvetica" panose="020B0604020202020204" pitchFamily="34" charset="0"/>
                <a:cs typeface="Helvetica" panose="020B0604020202020204" pitchFamily="34" charset="0"/>
              </a:rPr>
              <a:t>(CWYW) plug-in for Microsoft Word go to the </a:t>
            </a:r>
            <a:r>
              <a:rPr lang="en-IE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Downloads tab </a:t>
            </a:r>
            <a:r>
              <a:rPr lang="en-IE" sz="2800" dirty="0">
                <a:latin typeface="Helvetica" panose="020B0604020202020204" pitchFamily="34" charset="0"/>
                <a:cs typeface="Helvetica" panose="020B0604020202020204" pitchFamily="34" charset="0"/>
              </a:rPr>
              <a:t>in EndNote Online.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5C1F42-7CD9-45E0-B398-BA92CEDAD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8" y="8508291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2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85F91B9-6B9F-4263-A04E-BA5D35FD4943}"/>
              </a:ext>
            </a:extLst>
          </p:cNvPr>
          <p:cNvSpPr txBox="1">
            <a:spLocks/>
          </p:cNvSpPr>
          <p:nvPr/>
        </p:nvSpPr>
        <p:spPr>
          <a:xfrm>
            <a:off x="1217168" y="1361440"/>
            <a:ext cx="10168128" cy="11795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EndNote and Word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BD1D76-1A9A-4C12-B02A-FA45344F41BA}"/>
              </a:ext>
            </a:extLst>
          </p:cNvPr>
          <p:cNvSpPr txBox="1">
            <a:spLocks/>
          </p:cNvSpPr>
          <p:nvPr/>
        </p:nvSpPr>
        <p:spPr>
          <a:xfrm>
            <a:off x="1217168" y="2894584"/>
            <a:ext cx="12962658" cy="3694176"/>
          </a:xfrm>
          <a:prstGeom prst="rect">
            <a:avLst/>
          </a:prstGeom>
        </p:spPr>
        <p:txBody>
          <a:bodyPr/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To add a reference in Word, click on the EndNote tab in the ribbon at the to of your document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Click on Insert Citation, type in the author’s name or subject in the Find field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Click on the reference you want to cite and hit Insert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Your reference list will begin below your typed text</a:t>
            </a:r>
          </a:p>
          <a:p>
            <a:pPr marL="0" indent="0">
              <a:lnSpc>
                <a:spcPct val="150000"/>
              </a:lnSpc>
              <a:buNone/>
            </a:pPr>
            <a:endParaRPr lang="en-IE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7F90D3-0D02-419F-AF81-4665F93C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58" y="8441084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6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85F91B9-6B9F-4263-A04E-BA5D35FD4943}"/>
              </a:ext>
            </a:extLst>
          </p:cNvPr>
          <p:cNvSpPr txBox="1">
            <a:spLocks/>
          </p:cNvSpPr>
          <p:nvPr/>
        </p:nvSpPr>
        <p:spPr>
          <a:xfrm>
            <a:off x="1217168" y="1361440"/>
            <a:ext cx="10168128" cy="11795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6000" dirty="0"/>
              <a:t>EndNote and Word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BD1D76-1A9A-4C12-B02A-FA45344F41BA}"/>
              </a:ext>
            </a:extLst>
          </p:cNvPr>
          <p:cNvSpPr txBox="1">
            <a:spLocks/>
          </p:cNvSpPr>
          <p:nvPr/>
        </p:nvSpPr>
        <p:spPr>
          <a:xfrm>
            <a:off x="1217168" y="2894584"/>
            <a:ext cx="11927332" cy="3694176"/>
          </a:xfrm>
          <a:prstGeom prst="rect">
            <a:avLst/>
          </a:prstGeom>
        </p:spPr>
        <p:txBody>
          <a:bodyPr/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The grey highlighting signifies a link between the document &amp; your EndNote library.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If you make changes in the grey highlighted section in your Word document, the changes will revert.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To change anything from EndNote, go back to your EndNote library and edit it there.</a:t>
            </a:r>
            <a:endParaRPr lang="en-IE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7F90D3-0D02-419F-AF81-4665F93C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58" y="8441084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0315F0B-EA7E-45AA-A085-67D4A393C1B3}"/>
              </a:ext>
            </a:extLst>
          </p:cNvPr>
          <p:cNvSpPr txBox="1">
            <a:spLocks/>
          </p:cNvSpPr>
          <p:nvPr/>
        </p:nvSpPr>
        <p:spPr>
          <a:xfrm>
            <a:off x="1115568" y="1031181"/>
            <a:ext cx="10168128" cy="11795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6000"/>
              <a:t>Support &amp; Resources</a:t>
            </a:r>
            <a:endParaRPr lang="en-US" sz="6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8CFE60-9660-4236-8747-D0B0BFAE4311}"/>
              </a:ext>
            </a:extLst>
          </p:cNvPr>
          <p:cNvSpPr txBox="1">
            <a:spLocks/>
          </p:cNvSpPr>
          <p:nvPr/>
        </p:nvSpPr>
        <p:spPr>
          <a:xfrm>
            <a:off x="1318768" y="2311818"/>
            <a:ext cx="10168128" cy="6946482"/>
          </a:xfrm>
          <a:prstGeom prst="rect">
            <a:avLst/>
          </a:prstGeom>
        </p:spPr>
        <p:txBody>
          <a:bodyPr>
            <a:noAutofit/>
          </a:bodyPr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2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libinfo@ul.ie</a:t>
            </a:r>
            <a:r>
              <a:rPr lang="en-US" sz="24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/>
              <a:t>EndNote Online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2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https://libguides.ul.ie/referencing-endnote/endnote-online</a:t>
            </a:r>
            <a:endParaRPr lang="en-US" sz="24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/>
              <a:t>Contact Us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2">
                    <a:lumMod val="90000"/>
                    <a:lumOff val="1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https://www.ul.ie/library/about/contact-us</a:t>
            </a:r>
            <a:endParaRPr lang="en-US" sz="24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/>
              <a:t>Faculty Librarians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accent2">
                    <a:lumMod val="90000"/>
                    <a:lumOff val="1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https://www.ul.ie/library/supporting-you/consult-librarian</a:t>
            </a:r>
            <a:endParaRPr lang="en-US" sz="24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245EA37-A5EB-4055-8722-61C517A58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8491488"/>
            <a:ext cx="2681288" cy="15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9D625A-1AC9-424F-BCC9-1BDA9C6A92FA}"/>
              </a:ext>
            </a:extLst>
          </p:cNvPr>
          <p:cNvSpPr txBox="1">
            <a:spLocks/>
          </p:cNvSpPr>
          <p:nvPr/>
        </p:nvSpPr>
        <p:spPr>
          <a:xfrm>
            <a:off x="1115568" y="860017"/>
            <a:ext cx="10168128" cy="11795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6000"/>
              <a:t>Additional Support</a:t>
            </a:r>
            <a:endParaRPr lang="en-US" sz="6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A4728-88FE-456E-BF7E-717003D317E2}"/>
              </a:ext>
            </a:extLst>
          </p:cNvPr>
          <p:cNvSpPr txBox="1">
            <a:spLocks/>
          </p:cNvSpPr>
          <p:nvPr/>
        </p:nvSpPr>
        <p:spPr>
          <a:xfrm>
            <a:off x="1183209" y="2757194"/>
            <a:ext cx="4819869" cy="3996666"/>
          </a:xfrm>
          <a:prstGeom prst="rect">
            <a:avLst/>
          </a:prstGeom>
        </p:spPr>
        <p:txBody>
          <a:bodyPr>
            <a:noAutofit/>
          </a:bodyPr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/>
              <a:t>UL’s Video Tutorial on how to use EndNote Online 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>
                    <a:lumMod val="90000"/>
                    <a:lumOff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https://youtu.be/DtnwblU5PpQ</a:t>
            </a:r>
            <a:endParaRPr lang="en-US" sz="24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078BBC-3060-4483-82C7-BC264CE41457}"/>
              </a:ext>
            </a:extLst>
          </p:cNvPr>
          <p:cNvSpPr txBox="1">
            <a:spLocks/>
          </p:cNvSpPr>
          <p:nvPr/>
        </p:nvSpPr>
        <p:spPr>
          <a:xfrm>
            <a:off x="8439024" y="2163401"/>
            <a:ext cx="6305676" cy="3996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>
              <a:solidFill>
                <a:schemeClr val="accent2">
                  <a:lumMod val="90000"/>
                  <a:lumOff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2">
                    <a:lumMod val="90000"/>
                    <a:lumOff val="1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EndNote Online: Help Documentation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400" dirty="0">
              <a:solidFill>
                <a:schemeClr val="accent2">
                  <a:lumMod val="90000"/>
                  <a:lumOff val="1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>
                <a:hlinkClick r:id="rId3"/>
              </a:rPr>
              <a:t>https://www.myendnoteweb.com/help/en_us/ENW/help.htm</a:t>
            </a:r>
            <a:endParaRPr lang="en-US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381DE-5F59-4250-9826-1A6A6C12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383" y="5177120"/>
            <a:ext cx="5039519" cy="29533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B9A7C5-16C8-4C3D-A8C3-4360D00AC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58" y="8545474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66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867D83-89DC-4DE0-ADF2-66E83AE5E583}"/>
              </a:ext>
            </a:extLst>
          </p:cNvPr>
          <p:cNvSpPr txBox="1">
            <a:spLocks/>
          </p:cNvSpPr>
          <p:nvPr/>
        </p:nvSpPr>
        <p:spPr>
          <a:xfrm>
            <a:off x="12901967" y="4134673"/>
            <a:ext cx="2956342" cy="430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b="1" kern="1200">
                <a:solidFill>
                  <a:srgbClr val="00A95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ul.ie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515913" y="7188355"/>
            <a:ext cx="4290865" cy="2311778"/>
            <a:chOff x="639481" y="6263962"/>
            <a:chExt cx="4306284" cy="28323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964EB-CA87-B44B-8F66-00B8FB0AA91E}"/>
                </a:ext>
              </a:extLst>
            </p:cNvPr>
            <p:cNvSpPr txBox="1"/>
            <p:nvPr/>
          </p:nvSpPr>
          <p:spPr>
            <a:xfrm>
              <a:off x="639481" y="6263962"/>
              <a:ext cx="430628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80"/>
                </a:lnSpc>
              </a:pPr>
              <a:r>
                <a:rPr lang="en-IE" sz="5400" b="1" spc="-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Social media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CC70B2-3C5C-E747-9F6B-2903179D7F2D}"/>
                </a:ext>
              </a:extLst>
            </p:cNvPr>
            <p:cNvSpPr txBox="1"/>
            <p:nvPr/>
          </p:nvSpPr>
          <p:spPr>
            <a:xfrm>
              <a:off x="1217692" y="7074440"/>
              <a:ext cx="1940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2400" spc="15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ullibrary</a:t>
              </a:r>
              <a:endParaRPr lang="en-IE" sz="2400" spc="150" dirty="0">
                <a:solidFill>
                  <a:srgbClr val="CC343B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27419F-A4ED-CA4C-9924-DC47A6C4DB06}"/>
                </a:ext>
              </a:extLst>
            </p:cNvPr>
            <p:cNvSpPr txBox="1"/>
            <p:nvPr/>
          </p:nvSpPr>
          <p:spPr>
            <a:xfrm>
              <a:off x="1217692" y="7576328"/>
              <a:ext cx="1940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2400" spc="15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ullibrary</a:t>
              </a:r>
              <a:endParaRPr lang="en-IE" sz="2400" spc="150" dirty="0">
                <a:solidFill>
                  <a:srgbClr val="CC343B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651298-84D2-0E4E-97E6-BB14908C060E}"/>
                </a:ext>
              </a:extLst>
            </p:cNvPr>
            <p:cNvSpPr txBox="1"/>
            <p:nvPr/>
          </p:nvSpPr>
          <p:spPr>
            <a:xfrm>
              <a:off x="1217692" y="8078217"/>
              <a:ext cx="1940382" cy="1018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2400" spc="150" dirty="0" err="1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LibraryUL</a:t>
              </a:r>
              <a:endParaRPr lang="en-IE" sz="2400" spc="150" dirty="0">
                <a:solidFill>
                  <a:srgbClr val="CC343B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B64B3D-01AA-194B-8C9E-47FEEB733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313" y="7603696"/>
              <a:ext cx="421767" cy="4386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8D68B3-BE5F-3F4A-897A-C35DFB490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313" y="7121212"/>
              <a:ext cx="421767" cy="42176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0BD81B-551D-9C41-8264-537C4A9E9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313" y="8122506"/>
              <a:ext cx="421767" cy="41854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15913" y="4966297"/>
            <a:ext cx="8748947" cy="2544990"/>
            <a:chOff x="871332" y="2225152"/>
            <a:chExt cx="8748947" cy="23545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C964EB-CA87-B44B-8F66-00B8FB0AA91E}"/>
                </a:ext>
              </a:extLst>
            </p:cNvPr>
            <p:cNvSpPr txBox="1"/>
            <p:nvPr/>
          </p:nvSpPr>
          <p:spPr>
            <a:xfrm>
              <a:off x="871332" y="2225152"/>
              <a:ext cx="430628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580"/>
                </a:lnSpc>
              </a:pPr>
              <a:r>
                <a:rPr lang="en-IE" sz="5400" b="1" spc="-100" dirty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Contact Library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CC70B2-3C5C-E747-9F6B-2903179D7F2D}"/>
                </a:ext>
              </a:extLst>
            </p:cNvPr>
            <p:cNvSpPr txBox="1"/>
            <p:nvPr/>
          </p:nvSpPr>
          <p:spPr>
            <a:xfrm>
              <a:off x="4427332" y="2779216"/>
              <a:ext cx="5192947" cy="1800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IE" sz="2400" spc="150" dirty="0">
                  <a:solidFill>
                    <a:srgbClr val="FFC72D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Email: </a:t>
              </a:r>
              <a:r>
                <a:rPr lang="en-IE" sz="2400" spc="15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libinfo@ul.ie</a:t>
              </a:r>
            </a:p>
            <a:p>
              <a:pPr>
                <a:spcAft>
                  <a:spcPts val="600"/>
                </a:spcAft>
              </a:pPr>
              <a:r>
                <a:rPr lang="en-IE" sz="2400" spc="150" dirty="0">
                  <a:solidFill>
                    <a:srgbClr val="FFC72D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Web/Chat: </a:t>
              </a:r>
              <a:r>
                <a:rPr lang="en-IE" sz="2400" spc="15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ul.ie/library</a:t>
              </a:r>
            </a:p>
            <a:p>
              <a:pPr>
                <a:spcAft>
                  <a:spcPts val="600"/>
                </a:spcAft>
              </a:pPr>
              <a:r>
                <a:rPr lang="en-IE" sz="2400" spc="150" dirty="0">
                  <a:solidFill>
                    <a:srgbClr val="FFC72D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Ask Us: </a:t>
              </a:r>
              <a:r>
                <a:rPr lang="en-IE" sz="2400" spc="150" dirty="0">
                  <a:solidFill>
                    <a:schemeClr val="bg1"/>
                  </a:solidFill>
                  <a:latin typeface="Inter" panose="020B0502030000000004" pitchFamily="34" charset="0"/>
                  <a:ea typeface="Inter" panose="020B0502030000000004" pitchFamily="34" charset="0"/>
                </a:rPr>
                <a:t>ul-ie.libanswers.com</a:t>
              </a:r>
            </a:p>
            <a:p>
              <a:pPr>
                <a:spcAft>
                  <a:spcPts val="600"/>
                </a:spcAft>
              </a:pPr>
              <a:endParaRPr lang="en-IE" sz="2400" spc="15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C66B6B3-C32E-44FA-88A6-A8DF33510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7958" y="6005444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549F-2677-46AA-9362-1A1714BD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00" y="759604"/>
            <a:ext cx="14022170" cy="1042950"/>
          </a:xfrm>
        </p:spPr>
        <p:txBody>
          <a:bodyPr/>
          <a:lstStyle/>
          <a:p>
            <a:r>
              <a:rPr lang="en-US" sz="8800" dirty="0"/>
              <a:t>Overview</a:t>
            </a:r>
            <a:br>
              <a:rPr lang="en-US" sz="8800" dirty="0"/>
            </a:br>
            <a:br>
              <a:rPr lang="en-US" sz="4800" dirty="0"/>
            </a:br>
            <a:r>
              <a:rPr lang="en-US" sz="4800" dirty="0"/>
              <a:t>EndNote is a type of reference management software that will help: 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727735-392A-43CB-A474-862AA8BB9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4816347"/>
            <a:ext cx="11055478" cy="29010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800" b="0" dirty="0"/>
              <a:t>Gather references automatically from databases</a:t>
            </a:r>
          </a:p>
          <a:p>
            <a:pPr marL="0" indent="0">
              <a:buNone/>
            </a:pPr>
            <a:r>
              <a:rPr lang="en-US" sz="2800" b="0" dirty="0"/>
              <a:t>• Format documents &amp; citations instantly in a variety of styles</a:t>
            </a:r>
          </a:p>
          <a:p>
            <a:pPr marL="0" indent="0">
              <a:buNone/>
            </a:pPr>
            <a:r>
              <a:rPr lang="en-US" sz="2800" b="0" dirty="0"/>
              <a:t>• Generate bibliographies</a:t>
            </a:r>
          </a:p>
          <a:p>
            <a:pPr marL="0" indent="0">
              <a:buNone/>
            </a:pPr>
            <a:r>
              <a:rPr lang="en-US" sz="2800" b="0" dirty="0"/>
              <a:t>• Create &amp; organise a personal research database of references &amp; PDFs</a:t>
            </a:r>
          </a:p>
          <a:p>
            <a:pPr marL="0" indent="0">
              <a:buNone/>
            </a:pPr>
            <a:r>
              <a:rPr lang="en-US" sz="2800" b="0" dirty="0"/>
              <a:t>• Share citations with colleagues.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49708D-039B-49C2-82C7-050E5174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8" y="8562876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56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6D901BE-4E93-4C83-B6E5-732F9C00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868" y="1234440"/>
            <a:ext cx="10168128" cy="1179576"/>
          </a:xfrm>
        </p:spPr>
        <p:txBody>
          <a:bodyPr>
            <a:normAutofit/>
          </a:bodyPr>
          <a:lstStyle/>
          <a:p>
            <a:r>
              <a:rPr lang="en-US" sz="5400" dirty="0"/>
              <a:t>Objectives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A620B1-E56A-43B0-B738-6D8B868AE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229" y="2952888"/>
            <a:ext cx="10168128" cy="432279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dirty="0"/>
              <a:t>At the end of this tutorial, you will know how to: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• Register for an EndNote Online account</a:t>
            </a:r>
          </a:p>
          <a:p>
            <a:pPr marL="0" indent="0">
              <a:buNone/>
            </a:pPr>
            <a:r>
              <a:rPr lang="en-US" sz="2800" dirty="0"/>
              <a:t>• Add references to your account</a:t>
            </a:r>
          </a:p>
          <a:p>
            <a:pPr marL="0" indent="0">
              <a:buNone/>
            </a:pPr>
            <a:r>
              <a:rPr lang="en-US" sz="2800" dirty="0"/>
              <a:t>• Organise references in your account</a:t>
            </a:r>
          </a:p>
          <a:p>
            <a:pPr marL="0" indent="0">
              <a:buNone/>
            </a:pPr>
            <a:r>
              <a:rPr lang="en-US" sz="2800" dirty="0"/>
              <a:t>• Create bibliographies in Word</a:t>
            </a:r>
          </a:p>
          <a:p>
            <a:pPr marL="0" indent="0">
              <a:buNone/>
            </a:pPr>
            <a:r>
              <a:rPr lang="en-US" sz="2800" dirty="0"/>
              <a:t>• Edit citations</a:t>
            </a:r>
          </a:p>
          <a:p>
            <a:pPr marL="0" indent="0">
              <a:buNone/>
            </a:pPr>
            <a:r>
              <a:rPr lang="en-US" sz="2800" dirty="0"/>
              <a:t>• Choose bibliographic styles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F5B17E8D-9AE8-42AF-A28E-1539ADFCE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r="-1" b="-1"/>
          <a:stretch/>
        </p:blipFill>
        <p:spPr>
          <a:xfrm>
            <a:off x="10342082" y="3755743"/>
            <a:ext cx="4420277" cy="27170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614DC-C8C6-40E0-99FA-14E55692C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8" y="8453784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2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EF618FB-78CD-4B96-8841-E8DB5DCEEFB1}"/>
              </a:ext>
            </a:extLst>
          </p:cNvPr>
          <p:cNvSpPr txBox="1">
            <a:spLocks/>
          </p:cNvSpPr>
          <p:nvPr/>
        </p:nvSpPr>
        <p:spPr>
          <a:xfrm>
            <a:off x="1115568" y="1374140"/>
            <a:ext cx="10168128" cy="1179576"/>
          </a:xfrm>
          <a:prstGeom prst="rect">
            <a:avLst/>
          </a:prstGeom>
        </p:spPr>
        <p:txBody>
          <a:bodyPr/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IE"/>
              <a:t>Register for EndNote Online Account</a:t>
            </a:r>
            <a:endParaRPr lang="en-IE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949FF8F-53F7-4EFB-8CB7-3E5346A9E1FE}"/>
              </a:ext>
            </a:extLst>
          </p:cNvPr>
          <p:cNvSpPr txBox="1">
            <a:spLocks/>
          </p:cNvSpPr>
          <p:nvPr/>
        </p:nvSpPr>
        <p:spPr>
          <a:xfrm>
            <a:off x="1115568" y="3232118"/>
            <a:ext cx="6212332" cy="3694176"/>
          </a:xfrm>
          <a:prstGeom prst="rect">
            <a:avLst/>
          </a:prstGeom>
        </p:spPr>
        <p:txBody>
          <a:bodyPr/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dirty="0"/>
              <a:t>Register on campus using a networked PC rather than wireless at </a:t>
            </a:r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www.myendnoteweb.com</a:t>
            </a:r>
            <a:endParaRPr lang="en-US" sz="32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A8C169-CD63-45CD-8190-72FE5476A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8" y="8542684"/>
            <a:ext cx="2682472" cy="1505843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AF3724-4C93-457E-8C53-2B90C2B42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794" y="2553716"/>
            <a:ext cx="6577975" cy="52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9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C255D03-E44F-4DBF-B982-77754B09133C}"/>
              </a:ext>
            </a:extLst>
          </p:cNvPr>
          <p:cNvSpPr txBox="1">
            <a:spLocks/>
          </p:cNvSpPr>
          <p:nvPr/>
        </p:nvSpPr>
        <p:spPr>
          <a:xfrm>
            <a:off x="996879" y="1075762"/>
            <a:ext cx="11555341" cy="11795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rgbClr val="00533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IE" dirty="0"/>
              <a:t>Registering Off Campus for Endnote Online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CB2CCC7-C608-4524-94EA-9140B601C544}"/>
              </a:ext>
            </a:extLst>
          </p:cNvPr>
          <p:cNvSpPr txBox="1">
            <a:spLocks/>
          </p:cNvSpPr>
          <p:nvPr/>
        </p:nvSpPr>
        <p:spPr>
          <a:xfrm>
            <a:off x="1714500" y="3405279"/>
            <a:ext cx="12646854" cy="3135222"/>
          </a:xfrm>
          <a:prstGeom prst="rect">
            <a:avLst/>
          </a:prstGeom>
        </p:spPr>
        <p:txBody>
          <a:bodyPr>
            <a:noAutofit/>
          </a:bodyPr>
          <a:lstStyle>
            <a:lvl1pPr marL="304835" indent="-304835" algn="l" defTabSz="1219342" rtl="0" eaLnBrk="1" latinLnBrk="0" hangingPunct="1">
              <a:lnSpc>
                <a:spcPct val="90000"/>
              </a:lnSpc>
              <a:spcBef>
                <a:spcPts val="1334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1pPr>
            <a:lvl2pPr marL="914506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2pPr>
            <a:lvl3pPr marL="1524178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3pPr>
            <a:lvl4pPr marL="2133849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4pPr>
            <a:lvl5pPr marL="2743520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005336"/>
                </a:solidFill>
                <a:latin typeface="Helvetica" pitchFamily="2" charset="0"/>
                <a:ea typeface="+mn-ea"/>
                <a:cs typeface="+mn-cs"/>
              </a:defRPr>
            </a:lvl5pPr>
            <a:lvl6pPr marL="3353191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862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534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2205" indent="-304835" algn="l" defTabSz="1219342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/>
              <a:t>• </a:t>
            </a:r>
            <a:r>
              <a:rPr lang="en-US" sz="2800" dirty="0"/>
              <a:t>Full details to register for EndNote Online are on this link if you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/>
              <a:t>	have not done so already.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https://libguides.ul.ie/referencing-endnote/endnote-online</a:t>
            </a:r>
            <a:endParaRPr lang="en-US" sz="2800" dirty="0"/>
          </a:p>
          <a:p>
            <a:pPr marL="0" indent="0">
              <a:lnSpc>
                <a:spcPct val="160000"/>
              </a:lnSpc>
              <a:buNone/>
            </a:pPr>
            <a:endParaRPr lang="en-IE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98797-AEDD-4BDD-9BFE-C1F179047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8" y="8523067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9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F09263-EA07-4782-B858-D634621B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929640"/>
            <a:ext cx="10423289" cy="1179576"/>
          </a:xfrm>
        </p:spPr>
        <p:txBody>
          <a:bodyPr>
            <a:normAutofit/>
          </a:bodyPr>
          <a:lstStyle/>
          <a:p>
            <a:r>
              <a:rPr lang="en-US" sz="3700" dirty="0"/>
              <a:t>Checking for the UL version of EndNote Online </a:t>
            </a:r>
            <a:endParaRPr lang="en-IE" sz="3700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4135CD-DFEB-402F-8100-BD27273B3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53"/>
          <a:stretch/>
        </p:blipFill>
        <p:spPr>
          <a:xfrm>
            <a:off x="908304" y="2478023"/>
            <a:ext cx="7803711" cy="479683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1A9F3D-A26A-4A3C-A86F-231BE46C9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7412" y="2370447"/>
            <a:ext cx="6024282" cy="576502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To check that you have been registered correctly for the UL subscription to EndNote Online, go to Format &gt; Bibliography. </a:t>
            </a:r>
          </a:p>
          <a:p>
            <a:r>
              <a:rPr lang="en-US" sz="2400" dirty="0"/>
              <a:t>Then click on the drop-down list beside </a:t>
            </a:r>
            <a:r>
              <a:rPr lang="en-US" sz="2400" b="1" dirty="0"/>
              <a:t>Bibliographic Style </a:t>
            </a:r>
            <a:r>
              <a:rPr lang="en-US" sz="2400" dirty="0"/>
              <a:t>and ensure that Harvard UL_2016 is listed.</a:t>
            </a:r>
            <a:endParaRPr lang="en-IE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F2706A-14AC-430A-AA15-B680675BD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8" y="8475851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5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63FBE5-2E68-4F63-AE12-056B501D3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78" y="1794716"/>
            <a:ext cx="4337653" cy="2886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CB9B889-F094-4A1A-B331-52821094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4364" y="2218765"/>
            <a:ext cx="5396754" cy="42233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Adding References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8DD59-7CCB-4812-9D8B-CBA572B97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58" y="8529984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0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8EC2DF9-F70B-42DF-90D9-9C09220B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223" y="1138428"/>
            <a:ext cx="10168128" cy="1179576"/>
          </a:xfrm>
        </p:spPr>
        <p:txBody>
          <a:bodyPr>
            <a:normAutofit/>
          </a:bodyPr>
          <a:lstStyle/>
          <a:p>
            <a:r>
              <a:rPr lang="en-US" sz="6000" dirty="0"/>
              <a:t>Manually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C1104D9-D523-4978-A06A-ECCC78910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223" y="3592681"/>
            <a:ext cx="8654765" cy="2973050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r>
              <a:rPr lang="en-US" sz="3200" dirty="0"/>
              <a:t>New Reference</a:t>
            </a:r>
          </a:p>
          <a:p>
            <a:r>
              <a:rPr lang="en-US" sz="3200" dirty="0"/>
              <a:t>Reference Type (book, journal, etc.)</a:t>
            </a:r>
          </a:p>
          <a:p>
            <a:r>
              <a:rPr lang="en-US" sz="3200" dirty="0"/>
              <a:t>Fill in the necessary details as described </a:t>
            </a:r>
          </a:p>
          <a:p>
            <a:pPr marL="0" indent="0">
              <a:buNone/>
            </a:pPr>
            <a:r>
              <a:rPr lang="en-US" sz="3200" dirty="0"/>
              <a:t>	in the Cite It Write guide</a:t>
            </a:r>
          </a:p>
          <a:p>
            <a:r>
              <a:rPr lang="en-US" sz="3200" dirty="0"/>
              <a:t>Save</a:t>
            </a:r>
          </a:p>
        </p:txBody>
      </p:sp>
      <p:pic>
        <p:nvPicPr>
          <p:cNvPr id="12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9D996215-8166-434E-980B-047F65EBF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8" t="-8446" r="13225" b="21259"/>
          <a:stretch/>
        </p:blipFill>
        <p:spPr>
          <a:xfrm>
            <a:off x="8973717" y="2089681"/>
            <a:ext cx="6676419" cy="4476050"/>
          </a:xfrm>
          <a:prstGeom prst="rect">
            <a:avLst/>
          </a:prstGeom>
          <a:ln>
            <a:solidFill>
              <a:schemeClr val="accent2">
                <a:lumMod val="90000"/>
                <a:lumOff val="10000"/>
              </a:schemeClr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EE0629-BC35-4542-8A22-2E6F69DDF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58" y="8555384"/>
            <a:ext cx="2682472" cy="150584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D8571023-D0D1-44D1-92CE-677A7BA91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646" y="6565731"/>
            <a:ext cx="1604171" cy="2759864"/>
          </a:xfrm>
          <a:prstGeom prst="rect">
            <a:avLst/>
          </a:prstGeom>
        </p:spPr>
      </p:pic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2D5D92DD-8A6C-4798-83DA-B1E46425BDB4}"/>
              </a:ext>
            </a:extLst>
          </p:cNvPr>
          <p:cNvSpPr/>
          <p:nvPr/>
        </p:nvSpPr>
        <p:spPr>
          <a:xfrm>
            <a:off x="6780289" y="5473148"/>
            <a:ext cx="1542464" cy="18553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2A159-445E-4568-8C7B-68707D298BEB}"/>
              </a:ext>
            </a:extLst>
          </p:cNvPr>
          <p:cNvSpPr txBox="1"/>
          <p:nvPr/>
        </p:nvSpPr>
        <p:spPr>
          <a:xfrm>
            <a:off x="6398582" y="7708426"/>
            <a:ext cx="2305878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Click for link</a:t>
            </a:r>
          </a:p>
        </p:txBody>
      </p:sp>
    </p:spTree>
    <p:extLst>
      <p:ext uri="{BB962C8B-B14F-4D97-AF65-F5344CB8AC3E}">
        <p14:creationId xmlns:p14="http://schemas.microsoft.com/office/powerpoint/2010/main" val="345158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B517AD0-2DC4-4701-B058-0E808112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223" y="783828"/>
            <a:ext cx="10168128" cy="1179576"/>
          </a:xfrm>
        </p:spPr>
        <p:txBody>
          <a:bodyPr/>
          <a:lstStyle/>
          <a:p>
            <a:r>
              <a:rPr lang="en-IE" sz="6000" dirty="0"/>
              <a:t>Importing References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24F5C60-91FF-4292-A2AA-61E3003C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168" y="2572814"/>
            <a:ext cx="12982158" cy="7015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Open the UL Library website at </a:t>
            </a: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www.ul.ie/library</a:t>
            </a:r>
            <a:endParaRPr lang="en-GB" sz="2400" dirty="0">
              <a:latin typeface="Helvetica" panose="020B0604020202020204" pitchFamily="34" charset="0"/>
              <a:ea typeface="Tahoma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Go to Explore Collections Go to </a:t>
            </a:r>
            <a:r>
              <a:rPr lang="en-GB" sz="2400" b="1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Scopus</a:t>
            </a: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Type </a:t>
            </a:r>
            <a:r>
              <a:rPr lang="en-GB" sz="2400" b="1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“renewable energy” </a:t>
            </a: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into the first search box, then click </a:t>
            </a:r>
            <a:r>
              <a:rPr lang="en-GB" sz="2400" b="1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Search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Select the references by clicking the </a:t>
            </a:r>
            <a:r>
              <a:rPr lang="en-GB" sz="2400" b="1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box</a:t>
            </a: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 to the left of each reference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Scroll to the top of your search results and click on the three dots on the right-hand side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400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Click on EndNote Web in the dropdown</a:t>
            </a:r>
            <a:r>
              <a:rPr lang="en-GB" sz="2400" b="1" dirty="0">
                <a:latin typeface="Helvetica" panose="020B0604020202020204" pitchFamily="34" charset="0"/>
                <a:ea typeface="Tahoma" pitchFamily="34" charset="0"/>
                <a:cs typeface="Helvetica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GB" sz="2400" b="1" dirty="0">
              <a:latin typeface="Helvetica" panose="020B0604020202020204" pitchFamily="34" charset="0"/>
              <a:ea typeface="Tahoma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B5A88-F3AA-48A9-9659-133C35C20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8" y="8621663"/>
            <a:ext cx="2682472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1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1_RD_UL_PPT_V1" id="{B1DF1E9F-A915-334F-8576-F19A781521BD}" vid="{D2420B80-F699-684B-A18E-0344655F8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402D8636C274FB3EEDB50AE18D3A5" ma:contentTypeVersion="9" ma:contentTypeDescription="Create a new document." ma:contentTypeScope="" ma:versionID="404c32d7336d6472520542b0a9511808">
  <xsd:schema xmlns:xsd="http://www.w3.org/2001/XMLSchema" xmlns:xs="http://www.w3.org/2001/XMLSchema" xmlns:p="http://schemas.microsoft.com/office/2006/metadata/properties" xmlns:ns2="a92cfb2c-0ab2-41d7-8a92-567d5ff14761" targetNamespace="http://schemas.microsoft.com/office/2006/metadata/properties" ma:root="true" ma:fieldsID="1a5a53abb92e226e232f62018a54e449" ns2:_="">
    <xsd:import namespace="a92cfb2c-0ab2-41d7-8a92-567d5ff147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fb2c-0ab2-41d7-8a92-567d5ff147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B807F5-7A8C-414D-8998-DDA8D20720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28A7C5-6A9C-406C-B622-923FA36131D3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a92cfb2c-0ab2-41d7-8a92-567d5ff1476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3C669F-5F55-4AA5-9678-1A636C2E0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cfb2c-0ab2-41d7-8a92-567d5ff147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7674</TotalTime>
  <Words>720</Words>
  <Application>Microsoft Office PowerPoint</Application>
  <PresentationFormat>Custom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Georgia</vt:lpstr>
      <vt:lpstr>Helvetica</vt:lpstr>
      <vt:lpstr>Inter</vt:lpstr>
      <vt:lpstr>Roboto Condensed</vt:lpstr>
      <vt:lpstr>Office Theme</vt:lpstr>
      <vt:lpstr>LevUL up  UL’s Student Digital Skills Series Using EndNote Online For Your References </vt:lpstr>
      <vt:lpstr>Overview  EndNote is a type of reference management software that will help: </vt:lpstr>
      <vt:lpstr>Objectives</vt:lpstr>
      <vt:lpstr>PowerPoint Presentation</vt:lpstr>
      <vt:lpstr>PowerPoint Presentation</vt:lpstr>
      <vt:lpstr>Checking for the UL version of EndNote Online </vt:lpstr>
      <vt:lpstr>Adding References</vt:lpstr>
      <vt:lpstr>Manually</vt:lpstr>
      <vt:lpstr>Importing References</vt:lpstr>
      <vt:lpstr>Importing References</vt:lpstr>
      <vt:lpstr>Creating folders to organise your  EndNote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Niamh.Browne</dc:creator>
  <cp:lastModifiedBy>Aimee.McKenzie</cp:lastModifiedBy>
  <cp:revision>52</cp:revision>
  <dcterms:created xsi:type="dcterms:W3CDTF">2020-02-03T12:20:39Z</dcterms:created>
  <dcterms:modified xsi:type="dcterms:W3CDTF">2021-09-27T19:54:54Z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0x0101005B2402D8636C274FB3EEDB50AE18D3A5</vt:lpwstr>
  </property>
</Properties>
</file>